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22" r:id="rId2"/>
    <p:sldId id="323" r:id="rId3"/>
    <p:sldId id="257" r:id="rId4"/>
    <p:sldId id="258" r:id="rId5"/>
    <p:sldId id="265" r:id="rId6"/>
    <p:sldId id="263" r:id="rId7"/>
    <p:sldId id="267" r:id="rId8"/>
    <p:sldId id="316" r:id="rId9"/>
    <p:sldId id="318" r:id="rId10"/>
    <p:sldId id="315" r:id="rId11"/>
    <p:sldId id="270" r:id="rId12"/>
    <p:sldId id="285" r:id="rId13"/>
    <p:sldId id="301" r:id="rId14"/>
    <p:sldId id="272" r:id="rId15"/>
    <p:sldId id="277" r:id="rId16"/>
    <p:sldId id="328" r:id="rId17"/>
    <p:sldId id="325" r:id="rId18"/>
    <p:sldId id="339" r:id="rId19"/>
    <p:sldId id="278" r:id="rId20"/>
    <p:sldId id="303" r:id="rId21"/>
    <p:sldId id="274" r:id="rId22"/>
    <p:sldId id="326" r:id="rId23"/>
    <p:sldId id="304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60" r:id="rId35"/>
    <p:sldId id="337" r:id="rId36"/>
    <p:sldId id="338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C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04F6CE-C800-40FC-9EE9-1C3243B541E4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31352D-9F92-4C5D-A904-88CE771D1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E38120-BC8C-4F49-946E-114281A12FBE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91109F-D53F-45E0-A8AA-95C6C375A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1109F-D53F-45E0-A8AA-95C6C375A06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F5B033-2758-45C7-BFB1-481517D9CDFF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Figure 2-8.  Time series plot of the 10</a:t>
            </a:r>
            <a:r>
              <a:rPr lang="en-US" baseline="30000" smtClean="0"/>
              <a:t>th</a:t>
            </a:r>
            <a:r>
              <a:rPr lang="en-US" smtClean="0"/>
              <a:t>, 50</a:t>
            </a:r>
            <a:r>
              <a:rPr lang="en-US" baseline="30000" smtClean="0"/>
              <a:t>th</a:t>
            </a:r>
            <a:r>
              <a:rPr lang="en-US" smtClean="0"/>
              <a:t>, and 90</a:t>
            </a:r>
            <a:r>
              <a:rPr lang="en-US" baseline="30000" smtClean="0"/>
              <a:t>th</a:t>
            </a:r>
            <a:r>
              <a:rPr lang="en-US" smtClean="0"/>
              <a:t> percentile flows calculated for each day of the year for the Myakka River near the Sarasota gage.   </a:t>
            </a:r>
            <a:r>
              <a:rPr lang="en-US" b="1" smtClean="0"/>
              <a:t>(centered – regular)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could take out the bullet for Myakkahatchee Creek</a:t>
            </a:r>
            <a:r>
              <a:rPr lang="en-US" baseline="0" dirty="0" smtClean="0"/>
              <a:t> – is related to third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1109F-D53F-45E0-A8AA-95C6C375A06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could take out the bullet for Myakkahatchee Creek</a:t>
            </a:r>
            <a:r>
              <a:rPr lang="en-US" baseline="0" dirty="0" smtClean="0"/>
              <a:t> – is related to third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1109F-D53F-45E0-A8AA-95C6C375A06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8A3B-A96B-4FD0-9656-E3BC4E5AC6C1}" type="datetimeFigureOut">
              <a:rPr lang="en-US" smtClean="0"/>
              <a:pPr/>
              <a:t>9/16/2010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34A03-130E-455E-A714-77D22E172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4117" y="0"/>
            <a:ext cx="52157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MRWI Model Development and Calibration Final Report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 mikd she medi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399"/>
            <a:ext cx="8507136" cy="5707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Excess flows in Upper River sub-basin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predicted by detailed hydrologic model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 descr="EXcess as percent of gaged.jpg"/>
          <p:cNvPicPr>
            <a:picLocks noChangeAspect="1"/>
          </p:cNvPicPr>
          <p:nvPr/>
        </p:nvPicPr>
        <p:blipFill>
          <a:blip r:embed="rId2" cstate="print"/>
          <a:srcRect l="9375" r="11517" b="23023"/>
          <a:stretch>
            <a:fillRect/>
          </a:stretch>
        </p:blipFill>
        <p:spPr>
          <a:xfrm>
            <a:off x="381000" y="1524000"/>
            <a:ext cx="8534400" cy="465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excess x flow perc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1961" y="17145"/>
            <a:ext cx="6720078" cy="682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 river k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8738" y="0"/>
            <a:ext cx="49465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sal box plo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624" y="990600"/>
            <a:ext cx="8918751" cy="4876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psu iso mod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384" y="685800"/>
            <a:ext cx="8463229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 vegetation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4109" y="0"/>
            <a:ext cx="56557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" y="0"/>
            <a:ext cx="8686800" cy="6711950"/>
            <a:chOff x="457200" y="0"/>
            <a:chExt cx="8686800" cy="6711950"/>
          </a:xfrm>
        </p:grpSpPr>
        <p:pic>
          <p:nvPicPr>
            <p:cNvPr id="19467" name="Picture 4" descr="DAYCOUNT_10_50_90ne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0"/>
              <a:ext cx="8686800" cy="67119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9468" name="Rectangle 5"/>
            <p:cNvSpPr>
              <a:spLocks noChangeArrowheads="1"/>
            </p:cNvSpPr>
            <p:nvPr/>
          </p:nvSpPr>
          <p:spPr bwMode="auto">
            <a:xfrm>
              <a:off x="457200" y="6350"/>
              <a:ext cx="2286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  <a:p>
              <a:r>
                <a:rPr lang="en-US" sz="1400"/>
                <a:t>               90</a:t>
              </a:r>
              <a:r>
                <a:rPr lang="en-US" sz="1400" baseline="30000"/>
                <a:t>th</a:t>
              </a:r>
              <a:r>
                <a:rPr lang="en-US" sz="1400"/>
                <a:t>  Percentile</a:t>
              </a:r>
            </a:p>
            <a:p>
              <a:r>
                <a:rPr lang="en-US" sz="1400"/>
                <a:t>               50</a:t>
              </a:r>
              <a:r>
                <a:rPr lang="en-US" sz="1400" baseline="30000"/>
                <a:t>th</a:t>
              </a:r>
              <a:r>
                <a:rPr lang="en-US" sz="1400"/>
                <a:t>  Percentile</a:t>
              </a:r>
            </a:p>
            <a:p>
              <a:r>
                <a:rPr lang="en-US" sz="1400"/>
                <a:t>               10</a:t>
              </a:r>
              <a:r>
                <a:rPr lang="en-US" sz="1400" baseline="30000"/>
                <a:t>th</a:t>
              </a:r>
              <a:r>
                <a:rPr lang="en-US" sz="1400"/>
                <a:t>  Percentile</a:t>
              </a:r>
            </a:p>
            <a:p>
              <a:endParaRPr lang="en-US" sz="1400"/>
            </a:p>
          </p:txBody>
        </p:sp>
        <p:sp>
          <p:nvSpPr>
            <p:cNvPr id="19469" name="Line 6"/>
            <p:cNvSpPr>
              <a:spLocks noChangeShapeType="1"/>
            </p:cNvSpPr>
            <p:nvPr/>
          </p:nvSpPr>
          <p:spPr bwMode="auto">
            <a:xfrm>
              <a:off x="609600" y="152400"/>
              <a:ext cx="5334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7"/>
            <p:cNvSpPr>
              <a:spLocks noChangeShapeType="1"/>
            </p:cNvSpPr>
            <p:nvPr/>
          </p:nvSpPr>
          <p:spPr bwMode="auto">
            <a:xfrm>
              <a:off x="609600" y="387350"/>
              <a:ext cx="533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8"/>
            <p:cNvSpPr>
              <a:spLocks noChangeShapeType="1"/>
            </p:cNvSpPr>
            <p:nvPr/>
          </p:nvSpPr>
          <p:spPr bwMode="auto">
            <a:xfrm>
              <a:off x="609600" y="609600"/>
              <a:ext cx="533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76400" y="1143000"/>
            <a:ext cx="1219200" cy="4191000"/>
          </a:xfrm>
          <a:prstGeom prst="rect">
            <a:avLst/>
          </a:prstGeom>
          <a:solidFill>
            <a:srgbClr val="A0D1FE">
              <a:alpha val="3764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95600" y="1143000"/>
            <a:ext cx="2057400" cy="4191000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53000" y="1143000"/>
            <a:ext cx="2209800" cy="4191000"/>
          </a:xfrm>
          <a:prstGeom prst="rect">
            <a:avLst/>
          </a:prstGeom>
          <a:solidFill>
            <a:srgbClr val="92D05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62800" y="1143000"/>
            <a:ext cx="1371600" cy="4191000"/>
          </a:xfrm>
          <a:prstGeom prst="rect">
            <a:avLst/>
          </a:prstGeom>
          <a:solidFill>
            <a:srgbClr val="A0D1FE">
              <a:alpha val="3764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76600" y="2895600"/>
            <a:ext cx="1219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spring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2895600"/>
            <a:ext cx="1219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winter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39000" y="2895600"/>
            <a:ext cx="1219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fall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05400" y="2895600"/>
            <a:ext cx="1752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summer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 iso wetla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9933" y="0"/>
            <a:ext cx="56441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  title page.jpg"/>
          <p:cNvPicPr>
            <a:picLocks noChangeAspect="1"/>
          </p:cNvPicPr>
          <p:nvPr/>
        </p:nvPicPr>
        <p:blipFill>
          <a:blip r:embed="rId2" cstate="print"/>
          <a:srcRect t="10000" b="10000"/>
          <a:stretch>
            <a:fillRect/>
          </a:stretch>
        </p:blipFill>
        <p:spPr>
          <a:xfrm>
            <a:off x="1480704" y="228600"/>
            <a:ext cx="6182592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tlands tab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043" y="838200"/>
            <a:ext cx="8541395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66800" y="304800"/>
            <a:ext cx="6629401" cy="6340246"/>
            <a:chOff x="914400" y="152400"/>
            <a:chExt cx="6629401" cy="6340246"/>
          </a:xfrm>
        </p:grpSpPr>
        <p:pic>
          <p:nvPicPr>
            <p:cNvPr id="2" name="Picture 1" descr="18 benthos tabl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1" y="152400"/>
              <a:ext cx="6629400" cy="4053667"/>
            </a:xfrm>
            <a:prstGeom prst="rect">
              <a:avLst/>
            </a:prstGeom>
          </p:spPr>
        </p:pic>
        <p:pic>
          <p:nvPicPr>
            <p:cNvPr id="3" name="Picture 2" descr="24 benthos table 2.jpg"/>
            <p:cNvPicPr>
              <a:picLocks noChangeAspect="1"/>
            </p:cNvPicPr>
            <p:nvPr/>
          </p:nvPicPr>
          <p:blipFill>
            <a:blip r:embed="rId3" cstate="print"/>
            <a:srcRect l="2186" t="6145" r="2174"/>
            <a:stretch>
              <a:fillRect/>
            </a:stretch>
          </p:blipFill>
          <p:spPr>
            <a:xfrm>
              <a:off x="914400" y="4191000"/>
              <a:ext cx="6629400" cy="23016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chen gri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9999"/>
            <a:ext cx="7543800" cy="6578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 vs flow basel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410" y="1752600"/>
            <a:ext cx="8707182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salinity tab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848" y="685800"/>
            <a:ext cx="8401368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 salintiy table block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150" y="703262"/>
            <a:ext cx="8408849" cy="54689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 table blo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402" y="617794"/>
            <a:ext cx="8463998" cy="54782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 sal reduction vs. f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04800"/>
            <a:ext cx="7162800" cy="63435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 sal reduction vs. d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6499"/>
            <a:ext cx="7620000" cy="65343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 fish zo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8600" y="0"/>
            <a:ext cx="5925400" cy="6858000"/>
          </a:xfrm>
          <a:prstGeom prst="rect">
            <a:avLst/>
          </a:prstGeom>
        </p:spPr>
      </p:pic>
      <p:pic>
        <p:nvPicPr>
          <p:cNvPr id="4" name="Picture 2" descr="fish-stage desig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752600"/>
            <a:ext cx="279512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akka River MFL sub-bas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4566" y="0"/>
            <a:ext cx="51748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350169"/>
            <a:ext cx="4953000" cy="507831"/>
          </a:xfrm>
          <a:prstGeom prst="rect">
            <a:avLst/>
          </a:prstGeom>
          <a:solidFill>
            <a:schemeClr val="bg1"/>
          </a:solidFill>
        </p:spPr>
        <p:txBody>
          <a:bodyPr wrap="square" bIns="182880" rtlCol="0">
            <a:spAutoFit/>
          </a:bodyPr>
          <a:lstStyle/>
          <a:p>
            <a:r>
              <a:rPr lang="en-US" b="1" dirty="0" smtClean="0"/>
              <a:t>Myakka River – Upper and Lower River Sub-basins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 abundance regress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9487" y="172974"/>
            <a:ext cx="6685026" cy="651205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fish summary tab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870" y="624078"/>
            <a:ext cx="8697903" cy="57005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 fish block 2 summ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374" y="611124"/>
            <a:ext cx="8493252" cy="563575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 fish vs. f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562" y="438912"/>
            <a:ext cx="8532876" cy="598017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Lower Myakka River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Proposed Minimum Flow Rule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32037"/>
            <a:ext cx="8458200" cy="3382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Withdrawals limited to excess flow (up to 130 cfs) in upper river sub-basin when flows at the Myakka River near Sarasota gage are less than 400 cfs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Withdrawals include excess flow plus 10% of remaining flow at gage when gaged flows exceed 400 cfs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Minimum flows for Myakkahatchee Creek adopted within five years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Lower Myakka River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Adaptive management options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32037"/>
            <a:ext cx="8458200" cy="3382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simultaneous implementation of the Upper Myakka River Basin Initiative and the Lower Myakka minimum flows will require hydrologic monitoring and adaptive management  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Evaluate strategies to replace lost flows to the Lower River resulting from removal of excess flows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 mollus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1" y="482602"/>
            <a:ext cx="8247528" cy="5841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akka g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0"/>
            <a:ext cx="51582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980837"/>
            <a:ext cx="5105400" cy="877163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r>
              <a:rPr lang="en-US" dirty="0" smtClean="0"/>
              <a:t> Major Streamflow Gages – Myakka River Watershed        	Circled  -  </a:t>
            </a:r>
            <a:r>
              <a:rPr lang="en-US" dirty="0" smtClean="0">
                <a:solidFill>
                  <a:srgbClr val="FF0000"/>
                </a:solidFill>
              </a:rPr>
              <a:t>Myakka River near Sarasota</a:t>
            </a:r>
          </a:p>
          <a:p>
            <a:r>
              <a:rPr lang="en-US" dirty="0" smtClean="0"/>
              <a:t>                                -  </a:t>
            </a:r>
            <a:r>
              <a:rPr lang="en-US" dirty="0" smtClean="0">
                <a:solidFill>
                  <a:srgbClr val="C00000"/>
                </a:solidFill>
              </a:rPr>
              <a:t>Myakkahatchee Creek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1400" y="25146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14800" y="4191000"/>
            <a:ext cx="533400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balckburn f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129" y="304800"/>
            <a:ext cx="8607742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 copw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4658" y="164211"/>
            <a:ext cx="6234684" cy="6529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moving aver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3040" y="86487"/>
            <a:ext cx="6217920" cy="6685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Flatford_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latford 1_agricultr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207</Words>
  <Application>Microsoft Office PowerPoint</Application>
  <PresentationFormat>On-screen Show (4:3)</PresentationFormat>
  <Paragraphs>29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Excess flows in Upper River sub-basin predicted by detailed hydrologic model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Lower Myakka River Proposed Minimum Flow Rule </vt:lpstr>
      <vt:lpstr>Lower Myakka River Adaptive management options </vt:lpstr>
      <vt:lpstr>Slide 36</vt:lpstr>
    </vt:vector>
  </TitlesOfParts>
  <Company>SWFWMD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sflannery</dc:creator>
  <cp:lastModifiedBy>sflannery</cp:lastModifiedBy>
  <cp:revision>50</cp:revision>
  <dcterms:created xsi:type="dcterms:W3CDTF">2010-09-13T12:51:20Z</dcterms:created>
  <dcterms:modified xsi:type="dcterms:W3CDTF">2010-09-16T19:16:57Z</dcterms:modified>
</cp:coreProperties>
</file>